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7"/>
  </p:notesMasterIdLst>
  <p:sldIdLst>
    <p:sldId id="370" r:id="rId3"/>
    <p:sldId id="367" r:id="rId4"/>
    <p:sldId id="368" r:id="rId5"/>
    <p:sldId id="3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F7438-F711-4E0D-9BAA-D1322DDF15F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92D0-9FAC-47B2-9BC6-664B978A0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b="1" dirty="0"/>
              <a:t>Progression of isolated events into a pattern to "Initially, a cellular anomaly was detected at one location. Then, 30 minutes later, another anomaly occurred in a different location. At this point, a pattern starts to emerge, prompting a shift in analysis. Viewing it through a new lens, a co-traveler alert is triggered, revealing that access points (APs) have been following along the path—another anomaly. From there, these anomalies are cross-referenced against AdTech data to identify and build intelligence on the devices consistently appearing in proximity, strengthening the case for potential surveillance or targeting."</a:t>
            </a:r>
          </a:p>
          <a:p>
            <a:pPr>
              <a:buNone/>
            </a:pPr>
            <a:r>
              <a:rPr lang="en-US" sz="2400" b="1" dirty="0"/>
              <a:t>Spotting Digital Threats Like a Broken Leg 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Detecting cellular anomalies is like diagnosing a broken leg—no single symptom gives the full picture. Just as a doctor checks for swelling, bruising, and difficulty walking, Digital Force Protection (DFP) analytics look at multiple signs before flagging a potential threat.</a:t>
            </a:r>
          </a:p>
          <a:p>
            <a:pPr>
              <a:buNone/>
            </a:pPr>
            <a:r>
              <a:rPr lang="en-US" sz="2400" b="1" dirty="0"/>
              <a:t>Case Study: Cellular Anomalies in Erbil, Iraq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On </a:t>
            </a:r>
            <a:r>
              <a:rPr lang="en-US" sz="2400" dirty="0" err="1"/>
              <a:t>04JAN2024</a:t>
            </a:r>
            <a:r>
              <a:rPr lang="en-US" sz="2400" dirty="0"/>
              <a:t>, a device used by an end user (</a:t>
            </a:r>
            <a:r>
              <a:rPr lang="en-US" sz="2400" dirty="0" err="1"/>
              <a:t>EUD</a:t>
            </a:r>
            <a:r>
              <a:rPr lang="en-US" sz="2400" dirty="0"/>
              <a:t>) scanned the area in Erbil, Iraq, collecting data on Wi-Fi, Bluetooth, Cellular, and GNSS networks. This data was processed through the analytic system, which alerted the DFP team to two unusual events—potential signs of hostile activity.</a:t>
            </a:r>
          </a:p>
          <a:p>
            <a:pPr>
              <a:buNone/>
            </a:pPr>
            <a:r>
              <a:rPr lang="en-US" sz="2400" b="1" dirty="0"/>
              <a:t>Event 1: Major Cellular Anomaly (</a:t>
            </a:r>
            <a:r>
              <a:rPr lang="en-US" sz="2400" b="1" dirty="0" err="1"/>
              <a:t>0900Z</a:t>
            </a:r>
            <a:r>
              <a:rPr lang="en-US" sz="2400" b="1" dirty="0"/>
              <a:t> – </a:t>
            </a:r>
            <a:r>
              <a:rPr lang="en-US" sz="2400" b="1" dirty="0" err="1"/>
              <a:t>0940Z</a:t>
            </a:r>
            <a:r>
              <a:rPr lang="en-US" sz="2400" b="1" dirty="0"/>
              <a:t>)</a:t>
            </a:r>
            <a:br>
              <a:rPr lang="en-US" sz="2400" dirty="0"/>
            </a:br>
            <a:r>
              <a:rPr lang="en-US" sz="2400" dirty="0"/>
              <a:t>The analytic flagged this event as a major threat based on several warning signs: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Drop from LTE (</a:t>
            </a:r>
            <a:r>
              <a:rPr lang="en-US" sz="2400" b="1" dirty="0" err="1"/>
              <a:t>4G</a:t>
            </a:r>
            <a:r>
              <a:rPr lang="en-US" sz="2400" b="1" dirty="0"/>
              <a:t>) to GSM (</a:t>
            </a:r>
            <a:r>
              <a:rPr lang="en-US" sz="2400" b="1" dirty="0" err="1"/>
              <a:t>2G</a:t>
            </a:r>
            <a:r>
              <a:rPr lang="en-US" sz="2400" b="1" dirty="0"/>
              <a:t>)</a:t>
            </a:r>
            <a:r>
              <a:rPr lang="en-US" sz="2400" dirty="0"/>
              <a:t>: A tactic used to force devices onto a less secure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Only one nearby tower detected</a:t>
            </a:r>
            <a:r>
              <a:rPr lang="en-US" sz="2400" dirty="0"/>
              <a:t>: Makes it hard for devices to switch to a legitimate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Loss of neighboring towers</a:t>
            </a:r>
            <a:r>
              <a:rPr lang="en-US" sz="2400" dirty="0"/>
              <a:t>: Suggests control over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Unusual signal spike</a:t>
            </a:r>
            <a:r>
              <a:rPr lang="en-US" sz="2400" dirty="0"/>
              <a:t>: Could be from an unauthorized tower.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New, unknown tower detected</a:t>
            </a:r>
            <a:r>
              <a:rPr lang="en-US" sz="2400" dirty="0"/>
              <a:t>: Indicates an unregistered access point.</a:t>
            </a:r>
          </a:p>
          <a:p>
            <a:pPr>
              <a:buNone/>
            </a:pPr>
            <a:r>
              <a:rPr lang="en-US" sz="2400" dirty="0"/>
              <a:t>The analytic pulled these multiple symptoms together and alerted the team that this pattern likely pointed to a rogue cell tower or IMSI catcher, which could track movements, intercept communications, and disrupt networks.</a:t>
            </a:r>
          </a:p>
          <a:p>
            <a:pPr>
              <a:buNone/>
            </a:pPr>
            <a:r>
              <a:rPr lang="en-US" sz="2400" b="1" dirty="0"/>
              <a:t>Event 2: Natural Interference vs. Real Threat</a:t>
            </a:r>
            <a:br>
              <a:rPr lang="en-US" sz="2400" dirty="0"/>
            </a:br>
            <a:r>
              <a:rPr lang="en-US" sz="2400" dirty="0"/>
              <a:t>A second anomaly was detected, but it didn’t meet the severity threshold of the first event. Just like swelling alone might not confirm a fracture, interference from buildings or terrain could be mistaken for a real threat. The analytic helps by comparing this data against historical records to confirm whether it’s a legitimate anomaly.</a:t>
            </a:r>
          </a:p>
          <a:p>
            <a:pPr>
              <a:buNone/>
            </a:pPr>
            <a:r>
              <a:rPr lang="en-US" sz="2400" b="1" dirty="0"/>
              <a:t>Why This Matters for DFP &amp; Active Forces</a:t>
            </a:r>
            <a:br>
              <a:rPr lang="en-US" sz="2400" dirty="0"/>
            </a:br>
            <a:r>
              <a:rPr lang="en-US" sz="2400" dirty="0"/>
              <a:t>A rogue tower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Track friendly forces.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Intercept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Force devices onto an adversary’s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Disrupt communications in critical areas.</a:t>
            </a:r>
          </a:p>
          <a:p>
            <a:pPr>
              <a:buNone/>
            </a:pPr>
            <a:r>
              <a:rPr lang="en-US" sz="2400" dirty="0"/>
              <a:t>By identifying these threats early, DFP teams can act quickly to protect forces.</a:t>
            </a:r>
          </a:p>
          <a:p>
            <a:pPr>
              <a:buNone/>
            </a:pPr>
            <a:r>
              <a:rPr lang="en-US" sz="2400" b="1" dirty="0"/>
              <a:t>Next Steps: Digging Deeper</a:t>
            </a:r>
            <a:br>
              <a:rPr lang="en-US" sz="2400" dirty="0"/>
            </a:br>
            <a:r>
              <a:rPr lang="en-US" sz="2400" dirty="0"/>
              <a:t>Once the analytic flags an anomaly, the next step is to investigate: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Co-Traveler Analysis</a:t>
            </a:r>
            <a:r>
              <a:rPr lang="en-US" sz="2400" dirty="0"/>
              <a:t>: Identify devices that were moving with friendly forces.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AdTech Data Cross-Check</a:t>
            </a:r>
            <a:r>
              <a:rPr lang="en-US" sz="2400" dirty="0"/>
              <a:t>: Check if devices connected to the rogue tower.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Pattern of Life Analysis</a:t>
            </a:r>
            <a:r>
              <a:rPr lang="en-US" sz="2400" dirty="0"/>
              <a:t>: See if devices had been in the area before.</a:t>
            </a:r>
          </a:p>
          <a:p>
            <a:r>
              <a:rPr lang="en-US" sz="2400" b="1" dirty="0"/>
              <a:t>Turning Data into Action</a:t>
            </a:r>
            <a:br>
              <a:rPr lang="en-US" sz="2400" dirty="0"/>
            </a:br>
            <a:r>
              <a:rPr lang="en-US" sz="2400" dirty="0"/>
              <a:t>The analytic system works in the background, pulling data from network surveys (Wi-Fi, Bluetooth, Cellular, GNSS), running it through </a:t>
            </a:r>
            <a:r>
              <a:rPr lang="en-US" sz="2400" dirty="0" err="1"/>
              <a:t>ShadowView</a:t>
            </a:r>
            <a:r>
              <a:rPr lang="en-US" sz="2400" dirty="0"/>
              <a:t> and Kibana, and flagging threats. This allows DFP teams to quickly respond and prevent adversaries from exploiting vulnerabilities. Just like diagnosing a broken leg, it’s about recognizing all the symptoms to stop a bigger problem before it happens.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77F15-EBB8-624D-8479-5033B920FA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67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7A7D76-81EB-858A-6A3F-991532FB134F}"/>
              </a:ext>
            </a:extLst>
          </p:cNvPr>
          <p:cNvSpPr/>
          <p:nvPr userDrawn="1"/>
        </p:nvSpPr>
        <p:spPr>
          <a:xfrm>
            <a:off x="0" y="1"/>
            <a:ext cx="12225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4C3D5-0986-FB82-C6EB-19AF3E77A7A3}"/>
              </a:ext>
            </a:extLst>
          </p:cNvPr>
          <p:cNvSpPr/>
          <p:nvPr userDrawn="1"/>
        </p:nvSpPr>
        <p:spPr>
          <a:xfrm>
            <a:off x="0" y="1062567"/>
            <a:ext cx="12225867" cy="76200"/>
          </a:xfrm>
          <a:prstGeom prst="rect">
            <a:avLst/>
          </a:pr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9ECED6-417A-ADF5-9EDB-ECE2340AF76F}"/>
              </a:ext>
            </a:extLst>
          </p:cNvPr>
          <p:cNvCxnSpPr>
            <a:cxnSpLocks/>
          </p:cNvCxnSpPr>
          <p:nvPr userDrawn="1"/>
        </p:nvCxnSpPr>
        <p:spPr>
          <a:xfrm>
            <a:off x="10833735" y="1006793"/>
            <a:ext cx="149301" cy="1920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D5806-3168-DE23-6E34-4935AED8D814}"/>
              </a:ext>
            </a:extLst>
          </p:cNvPr>
          <p:cNvCxnSpPr>
            <a:cxnSpLocks/>
          </p:cNvCxnSpPr>
          <p:nvPr userDrawn="1"/>
        </p:nvCxnSpPr>
        <p:spPr>
          <a:xfrm>
            <a:off x="10501313" y="997268"/>
            <a:ext cx="156603" cy="2016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A19CA3-B024-8AE0-79A1-6C91126E1F43}"/>
              </a:ext>
            </a:extLst>
          </p:cNvPr>
          <p:cNvCxnSpPr>
            <a:cxnSpLocks/>
          </p:cNvCxnSpPr>
          <p:nvPr userDrawn="1"/>
        </p:nvCxnSpPr>
        <p:spPr>
          <a:xfrm>
            <a:off x="10676573" y="998220"/>
            <a:ext cx="141363" cy="2006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27E3A2-F170-2C6D-0BCE-32EF44CA7861}"/>
              </a:ext>
            </a:extLst>
          </p:cNvPr>
          <p:cNvCxnSpPr>
            <a:cxnSpLocks/>
          </p:cNvCxnSpPr>
          <p:nvPr userDrawn="1"/>
        </p:nvCxnSpPr>
        <p:spPr>
          <a:xfrm flipH="1">
            <a:off x="93641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9AF29-3533-1D25-DB5E-5CD6D2B2BF24}"/>
              </a:ext>
            </a:extLst>
          </p:cNvPr>
          <p:cNvCxnSpPr>
            <a:cxnSpLocks/>
          </p:cNvCxnSpPr>
          <p:nvPr userDrawn="1"/>
        </p:nvCxnSpPr>
        <p:spPr>
          <a:xfrm flipH="1">
            <a:off x="61129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77039B-6274-C75F-2792-F838410A2D58}"/>
              </a:ext>
            </a:extLst>
          </p:cNvPr>
          <p:cNvCxnSpPr>
            <a:cxnSpLocks/>
          </p:cNvCxnSpPr>
          <p:nvPr userDrawn="1"/>
        </p:nvCxnSpPr>
        <p:spPr>
          <a:xfrm flipH="1">
            <a:off x="77131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3831E5F-16B5-5EE8-6B8E-9AD87A233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82" b="96552" l="10000" r="90000">
                        <a14:foregroundMark x1="28077" y1="12523" x2="52308" y2="5082"/>
                        <a14:foregroundMark x1="27308" y1="87296" x2="68846" y2="91470"/>
                        <a14:foregroundMark x1="38654" y1="93285" x2="57500" y2="96552"/>
                        <a14:foregroundMark x1="87500" y1="61525" x2="88654" y2="42831"/>
                        <a14:foregroundMark x1="10192" y1="66062" x2="10962" y2="39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2646" y="102638"/>
            <a:ext cx="782336" cy="828974"/>
          </a:xfrm>
          <a:prstGeom prst="rect">
            <a:avLst/>
          </a:prstGeom>
        </p:spPr>
      </p:pic>
      <p:pic>
        <p:nvPicPr>
          <p:cNvPr id="9" name="Picture 8" descr="A logo of a military company&#10;&#10;Description automatically generated with medium confidence">
            <a:extLst>
              <a:ext uri="{FF2B5EF4-FFF2-40B4-BE49-F238E27FC236}">
                <a16:creationId xmlns:a16="http://schemas.microsoft.com/office/drawing/2014/main" id="{53D7CE85-079E-414F-0297-3DB3799AE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044" y="102637"/>
            <a:ext cx="731429" cy="828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160B5-2985-D260-7B01-0DA42038D1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00" y="112587"/>
            <a:ext cx="2014045" cy="6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8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0B7F-269C-B99E-80E3-10E643AB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AC15D-3420-9FA6-6F90-BA1BA9E41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242E3-2195-2A0F-95C4-5B5AEF62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28C26-778B-8C4D-FEBA-CF2697A2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7EDE-BCB6-220F-7289-D29E6AC2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1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9DBD2-EB8B-91B3-04F9-3DD7DD17C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A8760-4A5C-8083-7180-99799B00C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5BD1F-0EEC-E212-AEC0-266E27F0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30898-BF7B-90F2-CD53-384F6F3C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94A3D-48BC-2003-18B8-75CD0B85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62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6C067-11FE-A448-8A2F-E0DA3629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C66C-3510-5E4E-B6C1-945AE494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FBF-9522-5645-835F-97C4530F44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B6AFD4-7D2B-264C-AD12-B76152F6E22E}"/>
              </a:ext>
            </a:extLst>
          </p:cNvPr>
          <p:cNvCxnSpPr/>
          <p:nvPr userDrawn="1"/>
        </p:nvCxnSpPr>
        <p:spPr>
          <a:xfrm>
            <a:off x="838200" y="6356349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A296D9F-ADC1-9D9F-9DAA-6E9E17D4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916" y="6492875"/>
            <a:ext cx="1600200" cy="27960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FC6825-588A-B07C-52CC-3ACEA3A8488A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48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BlueHalo Proprietary</a:t>
            </a:r>
            <a:endParaRPr lang="en-US" dirty="0"/>
          </a:p>
        </p:txBody>
      </p:sp>
      <p:pic>
        <p:nvPicPr>
          <p:cNvPr id="10" name="Picture 9" descr="Logo&#10;&#10;AI-generated content may be incorrect.">
            <a:extLst>
              <a:ext uri="{FF2B5EF4-FFF2-40B4-BE49-F238E27FC236}">
                <a16:creationId xmlns:a16="http://schemas.microsoft.com/office/drawing/2014/main" id="{437DBB61-92AB-91E2-C7AA-0299DCFF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804027" y="0"/>
            <a:ext cx="6409422" cy="632063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374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D98B-1D12-6E3E-B19A-9252524A4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ECB26-83B8-2FE7-CA6C-1A5DAD4C6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D74E-7FD1-454E-9C29-A0812489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D5BA-AE1E-D0C7-35D1-0BFD039D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55171-2D39-DE34-74F3-089A9E15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1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9E5B-A317-F09C-9548-0014C935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C55-941C-5E85-78A6-DFD3625E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3EB85-208C-36E3-4C11-D57A5359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323F-DA2D-07FE-1AB2-C9A5BCF8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DE04-8636-6D7B-69D7-FA019A67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3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37DB-6B87-9E94-D50E-DCB3B7D3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267B8-C88C-AC3C-82F8-D8AFF1E7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264F-4C3D-40D9-AD65-5F8D5D36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A9B9E-8063-ACAA-E7DB-14DA4374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409A-BFDE-EBD5-6A47-1A355A57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36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A687-1361-80FC-1FF9-70E74CD9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C70C-1C1B-A3D9-E8AA-6CB783D75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926A-FC12-BBA2-78D6-ACD77973D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8FE55-3656-7D97-4195-DF882ADA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FB7B3-9DDB-897D-3BF2-0F0A4762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D6CD-52CD-FD97-0559-2F176BBB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42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5B0B-CD78-6635-0017-C85A8D1B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0167B-9F96-6179-9401-6ED8D8916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ED9BB-7FEB-01DF-37E8-7739FED45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8EB38-584A-AA2D-6A94-7DCDED0D0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23F9D-227F-D859-1557-7050D18E3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A269E-8EE7-857B-6B08-F0194920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C167D-1763-17C0-7F87-258C5E5B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07517-8A16-4E44-3403-FEA29556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86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FFB5-C550-61C5-1CCA-25363E0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9FC34-1673-1A31-4971-6E945DBD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3B37C-8166-A89C-71DB-9AD9F31E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D755-9598-7525-C1E8-D7943841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0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E271A-F561-4B8F-66F8-37F37EF2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D8C33-62DB-8A07-C9BE-1EEB5EED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82654-9419-A7B2-5D96-1AAE771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3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3CAD-4D46-2131-9FCF-5151B0FC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A2B9-DB90-687E-67DD-B0E96D7FA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49F47-6922-D839-6113-94FCE2A6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71821-36F7-6160-5102-D7753737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3CDF8-D9BF-3B9C-51A4-B225D604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E275-FB97-230D-C6C7-3A9E1AFC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7C7-8617-9BF5-1C05-4EDBEA510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1AE11-C7DE-66FC-1E7D-033FF15D4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23356-4F60-A9A0-9BBD-45F4953E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E75BD-1A70-C8C7-15A6-02930A1F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00C3D-589A-131C-5AE1-17BA9722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42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9557-09B1-586F-2854-901AC879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BE1C3-4786-8BD6-3E4C-E2AFA03CC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6648A-E4B7-F20B-8077-8236B54B5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202A5-33FD-E18F-F5BE-F56E3954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33D5-8353-E872-B906-2A946852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D2EDC-C278-91CE-AACE-FF332206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3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D74C-339C-513D-8F4B-2C4E1331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F6A5B-1753-8312-5647-F30521DB5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308CD-E682-FA94-951A-5651D6B3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7D95E-488D-86DE-CEFC-D85B17E3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7EC0-2251-F958-6C78-20D72BE6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77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4BB5B-DC95-D75E-B517-B19EAE8A3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E14F9-7099-2725-8985-037781518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F04DB-ACA2-6F19-A74C-850CE0F4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619B5-0F94-336A-BFCC-A26CC147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669C9-CFB3-6390-01E6-16955BC7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16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499FD57-60A7-8C45-A80B-05A1E79685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4" y="1365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59CF1-A723-2645-9BB1-8A9033338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45513"/>
            <a:ext cx="6035715" cy="2387600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37B0F-8D00-994A-AF5E-0387F9821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833944"/>
            <a:ext cx="6035715" cy="11223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6C067-11FE-A448-8A2F-E0DA3629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482291" cy="365125"/>
          </a:xfrm>
        </p:spPr>
        <p:txBody>
          <a:bodyPr/>
          <a:lstStyle/>
          <a:p>
            <a:r>
              <a:rPr lang="en-US" dirty="0" err="1"/>
              <a:t>BlueHalo</a:t>
            </a:r>
            <a:r>
              <a:rPr lang="en-US" dirty="0"/>
              <a:t>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C66C-3510-5E4E-B6C1-945AE494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FBF-9522-5645-835F-97C4530F44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A2519-004F-FE4C-A1E8-0B0CC957B0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650" y="526387"/>
            <a:ext cx="698500" cy="965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954AF-8854-994E-A06A-22F2A5BAE0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567758" y="3339802"/>
            <a:ext cx="404034" cy="558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D619F-8D63-9A4E-B062-66D0885DF4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692" y="519676"/>
            <a:ext cx="208963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6C067-11FE-A448-8A2F-E0DA3629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C66C-3510-5E4E-B6C1-945AE494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3FBF-9522-5645-835F-97C4530F44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B6AFD4-7D2B-264C-AD12-B76152F6E22E}"/>
              </a:ext>
            </a:extLst>
          </p:cNvPr>
          <p:cNvCxnSpPr/>
          <p:nvPr userDrawn="1"/>
        </p:nvCxnSpPr>
        <p:spPr>
          <a:xfrm>
            <a:off x="838200" y="6356349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A296D9F-ADC1-9D9F-9DAA-6E9E17D4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916" y="6492875"/>
            <a:ext cx="1600200" cy="27960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FC6825-588A-B07C-52CC-3ACEA3A8488A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48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BlueHalo Proprietary</a:t>
            </a:r>
            <a:endParaRPr lang="en-US" dirty="0"/>
          </a:p>
        </p:txBody>
      </p:sp>
      <p:pic>
        <p:nvPicPr>
          <p:cNvPr id="10" name="Picture 9" descr="Logo&#10;&#10;AI-generated content may be incorrect.">
            <a:extLst>
              <a:ext uri="{FF2B5EF4-FFF2-40B4-BE49-F238E27FC236}">
                <a16:creationId xmlns:a16="http://schemas.microsoft.com/office/drawing/2014/main" id="{437DBB61-92AB-91E2-C7AA-0299DCFF5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804027" y="0"/>
            <a:ext cx="6409422" cy="632063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3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FEFD-7D5C-F145-9C07-034823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B3D60-EAA6-A64F-B6B9-8F589B28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A683FBF-9522-5645-835F-97C4530F44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164BC-E2DE-2844-B2B1-79105E9D5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778" y="6500412"/>
            <a:ext cx="1607062" cy="280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F3CCFB-81D6-E24F-809B-475A73C32F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810750" y="417719"/>
            <a:ext cx="1549400" cy="154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E52A5-3E14-6446-A933-C2163E5EE6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 rot="16200000">
            <a:off x="9830490" y="4461841"/>
            <a:ext cx="3911600" cy="4191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FF0A93-7784-E393-5471-EC9DCDCBB649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48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BlueHalo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2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FEFD-7D5C-F145-9C07-034823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B3D60-EAA6-A64F-B6B9-8F589B28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A683FBF-9522-5645-835F-97C4530F44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164BC-E2DE-2844-B2B1-79105E9D5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868" y="6500196"/>
            <a:ext cx="1607062" cy="280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F3CCFB-81D6-E24F-809B-475A73C32F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810750" y="417719"/>
            <a:ext cx="1549400" cy="154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E52A5-3E14-6446-A933-C2163E5EE6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 rot="16200000">
            <a:off x="9830490" y="4461841"/>
            <a:ext cx="3911600" cy="4191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FF0A93-7784-E393-5471-EC9DCDCBB649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48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BlueHalo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6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D94F6F-F9C8-5B4C-BD6F-4EEEB8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9600A-439F-1C42-AA52-81A187E3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28" y="2240227"/>
            <a:ext cx="9636918" cy="2389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E6A87-9B4F-BF4A-82F1-B41D441B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A7DA5-80A1-1E42-A254-D7406892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A683FBF-9522-5645-835F-97C4530F44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AAFE7-2220-E942-92B2-22C19A6F51B8}"/>
              </a:ext>
            </a:extLst>
          </p:cNvPr>
          <p:cNvSpPr/>
          <p:nvPr userDrawn="1"/>
        </p:nvSpPr>
        <p:spPr>
          <a:xfrm>
            <a:off x="838201" y="1605758"/>
            <a:ext cx="6976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004526-D4DC-F940-BA79-211D3C1BA9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083" y="6538912"/>
            <a:ext cx="1607062" cy="28080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779E86-B2E4-4648-9BF2-5B9C07542BE3}"/>
              </a:ext>
            </a:extLst>
          </p:cNvPr>
          <p:cNvCxnSpPr/>
          <p:nvPr userDrawn="1"/>
        </p:nvCxnSpPr>
        <p:spPr>
          <a:xfrm>
            <a:off x="838200" y="6356349"/>
            <a:ext cx="1051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23077F-A04F-1D2E-9EC8-C1C50DF0C12C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148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BlueHalo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67D1F9-6EE0-3F40-A7BE-D3CDE890C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D72A396-1C8E-9441-92E9-46998CF449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527488"/>
            <a:ext cx="9144000" cy="1620837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B3B31-1D0C-9B4F-84A0-C8B43D8E1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148325"/>
            <a:ext cx="9144000" cy="14906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6560A-3528-F14B-8747-DB5B4ED248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469" y="6535035"/>
            <a:ext cx="1607062" cy="28080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3E17B-4971-3D4E-8920-908BE399ED0D}"/>
              </a:ext>
            </a:extLst>
          </p:cNvPr>
          <p:cNvCxnSpPr/>
          <p:nvPr userDrawn="1"/>
        </p:nvCxnSpPr>
        <p:spPr>
          <a:xfrm>
            <a:off x="838200" y="6356349"/>
            <a:ext cx="1051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4F1E26E-7AFC-5C73-FED9-92E130D8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482291" cy="365125"/>
          </a:xfrm>
        </p:spPr>
        <p:txBody>
          <a:bodyPr/>
          <a:lstStyle/>
          <a:p>
            <a:r>
              <a:rPr lang="en-US" dirty="0" err="1"/>
              <a:t>BlueHalo</a:t>
            </a:r>
            <a:r>
              <a:rPr lang="en-US" dirty="0"/>
              <a:t> Proprietary</a:t>
            </a:r>
          </a:p>
        </p:txBody>
      </p:sp>
    </p:spTree>
    <p:extLst>
      <p:ext uri="{BB962C8B-B14F-4D97-AF65-F5344CB8AC3E}">
        <p14:creationId xmlns:p14="http://schemas.microsoft.com/office/powerpoint/2010/main" val="255748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D6D9-DB12-DA8B-BF54-EB59ADB3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798A-8CB2-0321-7F95-78BD54EE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2DCA-19CF-63F7-302C-30FAEDE1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BC39-C692-13A4-0902-DFBE9814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16258-50C8-A630-EB1F-A73C2C0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9E0F-BA1B-C740-EC76-2472AD1F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D415-EE84-537D-1EB1-32FE35AE9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4674E-E63E-E349-46B5-40F4A2757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A9723-772F-FBE1-FB7D-A6AF5E53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E2742-F057-8734-596E-2D603B43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5E873-F0CB-F043-4182-B2C36A4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9564-515A-3B6A-DD87-E3ECA57B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EB97-BA5A-00E9-B3DF-A13BC4A87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E112-C96A-EA7A-8F52-65A394C63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E0A19-2434-2175-B19E-62FABA6A8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8D5DD-D640-BB84-2AFE-A17A3BA62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E1DE3-4D56-1D4F-7D6E-1E222CF1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3F1B0-C2FE-5F8F-7058-AF43E0B9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AAC83-F1E7-9F53-FA6B-9E30511F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0CCB-81E3-BAB6-5775-C542D34D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6A0F9-F6D0-8284-BE7C-FD6643D40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C694F-77A3-C9DA-1217-B8137B2E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10600-D87C-860C-445E-390D109A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07D91-6E04-0630-2117-E95E034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ABFE6-5DBB-C4B3-0AC8-72AEF00A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6407-DBF0-3B19-5738-46C9C93E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1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A70E-182C-53DB-2730-FE3A5E14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4DD02-B54C-31F6-B77C-7C2DEDB03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0DB2-DE76-67B8-D8AE-6B64677D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149C7-5EE9-4099-E8A1-50A1955E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3003C-6058-B4E2-C01E-687B6464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598D3-4CF7-6682-7126-57943B74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8DB1-6C93-EFB8-C8EB-58431AC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1C504-D98D-E672-525A-EAE24076D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DDF43-7D45-335B-8700-D330D6939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F59B0-8FCE-99F6-11FE-672127FA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6FE72-DB14-4CD2-AFD8-3E155307665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34A3-DB42-284D-A051-D28B78BC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B4B83-906A-F7E3-4137-F5DD8C5F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54C3B6-ABDE-4E44-9055-AAED46EF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3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72359E-0886-0D7E-BD8E-4759DDAC71DE}"/>
              </a:ext>
            </a:extLst>
          </p:cNvPr>
          <p:cNvSpPr/>
          <p:nvPr userDrawn="1"/>
        </p:nvSpPr>
        <p:spPr>
          <a:xfrm>
            <a:off x="0" y="1"/>
            <a:ext cx="12225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6AC89-E315-2351-C070-BF19A9FCECA6}"/>
              </a:ext>
            </a:extLst>
          </p:cNvPr>
          <p:cNvSpPr/>
          <p:nvPr userDrawn="1"/>
        </p:nvSpPr>
        <p:spPr>
          <a:xfrm>
            <a:off x="0" y="1062567"/>
            <a:ext cx="12225867" cy="76200"/>
          </a:xfrm>
          <a:prstGeom prst="rect">
            <a:avLst/>
          </a:pr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55E97-77DC-4B15-9433-86118207643A}"/>
              </a:ext>
            </a:extLst>
          </p:cNvPr>
          <p:cNvCxnSpPr>
            <a:cxnSpLocks/>
          </p:cNvCxnSpPr>
          <p:nvPr userDrawn="1"/>
        </p:nvCxnSpPr>
        <p:spPr>
          <a:xfrm>
            <a:off x="10833735" y="1006793"/>
            <a:ext cx="149301" cy="1920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7AA945-7F45-12F0-BDB1-BC38EFAC6F37}"/>
              </a:ext>
            </a:extLst>
          </p:cNvPr>
          <p:cNvCxnSpPr>
            <a:cxnSpLocks/>
          </p:cNvCxnSpPr>
          <p:nvPr userDrawn="1"/>
        </p:nvCxnSpPr>
        <p:spPr>
          <a:xfrm>
            <a:off x="10501313" y="997268"/>
            <a:ext cx="156603" cy="2016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13243C-C505-4544-B251-51CA43048276}"/>
              </a:ext>
            </a:extLst>
          </p:cNvPr>
          <p:cNvCxnSpPr>
            <a:cxnSpLocks/>
          </p:cNvCxnSpPr>
          <p:nvPr userDrawn="1"/>
        </p:nvCxnSpPr>
        <p:spPr>
          <a:xfrm>
            <a:off x="10676573" y="998220"/>
            <a:ext cx="141363" cy="2006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ADEE46-4382-A054-402C-F18B68166D44}"/>
              </a:ext>
            </a:extLst>
          </p:cNvPr>
          <p:cNvCxnSpPr>
            <a:cxnSpLocks/>
          </p:cNvCxnSpPr>
          <p:nvPr userDrawn="1"/>
        </p:nvCxnSpPr>
        <p:spPr>
          <a:xfrm flipH="1">
            <a:off x="93641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EABB90-2567-AAF1-1637-91B2606879D9}"/>
              </a:ext>
            </a:extLst>
          </p:cNvPr>
          <p:cNvCxnSpPr>
            <a:cxnSpLocks/>
          </p:cNvCxnSpPr>
          <p:nvPr userDrawn="1"/>
        </p:nvCxnSpPr>
        <p:spPr>
          <a:xfrm flipH="1">
            <a:off x="61129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AA64DB-C19F-50BC-2B4B-3DB0C41E6163}"/>
              </a:ext>
            </a:extLst>
          </p:cNvPr>
          <p:cNvCxnSpPr>
            <a:cxnSpLocks/>
          </p:cNvCxnSpPr>
          <p:nvPr userDrawn="1"/>
        </p:nvCxnSpPr>
        <p:spPr>
          <a:xfrm flipH="1">
            <a:off x="771310" y="1024467"/>
            <a:ext cx="150710" cy="1744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223288C-09EF-5E5C-7E8B-D174672497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82" b="96552" l="10000" r="90000">
                        <a14:foregroundMark x1="28077" y1="12523" x2="52308" y2="5082"/>
                        <a14:foregroundMark x1="27308" y1="87296" x2="68846" y2="91470"/>
                        <a14:foregroundMark x1="38654" y1="93285" x2="57500" y2="96552"/>
                        <a14:foregroundMark x1="87500" y1="61525" x2="88654" y2="42831"/>
                        <a14:foregroundMark x1="10192" y1="66062" x2="10962" y2="39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2646" y="102638"/>
            <a:ext cx="782336" cy="828974"/>
          </a:xfrm>
          <a:prstGeom prst="rect">
            <a:avLst/>
          </a:prstGeom>
        </p:spPr>
      </p:pic>
      <p:pic>
        <p:nvPicPr>
          <p:cNvPr id="4" name="Picture 3" descr="A logo of a military company&#10;&#10;Description automatically generated with medium confidence">
            <a:extLst>
              <a:ext uri="{FF2B5EF4-FFF2-40B4-BE49-F238E27FC236}">
                <a16:creationId xmlns:a16="http://schemas.microsoft.com/office/drawing/2014/main" id="{DB027194-C1D2-A740-45E1-F3C6201CA90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044" y="102637"/>
            <a:ext cx="731429" cy="82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BFD75-E2F5-CF34-6AC5-99DA47587B2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4300" y="112587"/>
            <a:ext cx="2014045" cy="6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7D107-1AA1-DD6E-F2FD-ACD70618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B3213-EC63-2CFA-D2D1-5E5278E2C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87F5-A854-C5D2-3192-23A0EF435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CCB41-927C-844E-ACF4-52A5A9ADA299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2921E-4479-E999-0654-F928E06E9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59B40-BA4B-0C36-23B4-BB434482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127DE-727E-D24D-9BC6-7D02644187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6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59474-1A3E-10BD-BF6E-75E56B3D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D5FC-E4A1-83FB-52FF-FBA77CA0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6" y="49381"/>
            <a:ext cx="11975766" cy="69056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Master Dashboards Template: Cellular DFP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8BA6C-47C0-F3D7-0759-4B1E9CFF9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333" y="1010653"/>
            <a:ext cx="6284829" cy="30921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Uses </a:t>
            </a:r>
            <a:r>
              <a:rPr lang="en-US" sz="1800" b="1" dirty="0">
                <a:solidFill>
                  <a:schemeClr val="bg1"/>
                </a:solidFill>
              </a:rPr>
              <a:t>Network Survey (NS) data</a:t>
            </a:r>
            <a:r>
              <a:rPr lang="en-US" sz="1800" dirty="0">
                <a:solidFill>
                  <a:schemeClr val="bg1"/>
                </a:solidFill>
              </a:rPr>
              <a:t> to shape understanding of cellular activity in AOI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Detects </a:t>
            </a:r>
            <a:r>
              <a:rPr lang="en-US" sz="1800" b="1" dirty="0">
                <a:solidFill>
                  <a:schemeClr val="bg1"/>
                </a:solidFill>
              </a:rPr>
              <a:t>anomalies in cellular behavior</a:t>
            </a:r>
            <a:r>
              <a:rPr lang="en-US" sz="1800" dirty="0">
                <a:solidFill>
                  <a:schemeClr val="bg1"/>
                </a:solidFill>
              </a:rPr>
              <a:t> (service drops, missing neighbors, abnormal signal strength, unexpected carrier codes) that may signal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Provides </a:t>
            </a:r>
            <a:r>
              <a:rPr lang="en-US" sz="1800" b="1" dirty="0">
                <a:solidFill>
                  <a:schemeClr val="bg1"/>
                </a:solidFill>
              </a:rPr>
              <a:t>situational awareness</a:t>
            </a:r>
            <a:r>
              <a:rPr lang="en-US" sz="1800" dirty="0">
                <a:solidFill>
                  <a:schemeClr val="bg1"/>
                </a:solidFill>
              </a:rPr>
              <a:t> to deter adversary use of manipulated or abnormal cellular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Enables analysts to filter, pivot quickly</a:t>
            </a:r>
            <a:r>
              <a:rPr lang="en-US" sz="1800" b="1" dirty="0">
                <a:solidFill>
                  <a:schemeClr val="bg1"/>
                </a:solidFill>
              </a:rPr>
              <a:t>, and map data</a:t>
            </a:r>
            <a:r>
              <a:rPr lang="en-US" sz="1800" dirty="0">
                <a:solidFill>
                  <a:schemeClr val="bg1"/>
                </a:solidFill>
              </a:rPr>
              <a:t> by time, location, or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Supports </a:t>
            </a:r>
            <a:r>
              <a:rPr lang="en-US" sz="1800" b="1" dirty="0">
                <a:solidFill>
                  <a:schemeClr val="bg1"/>
                </a:solidFill>
              </a:rPr>
              <a:t>decision-making and deterrence</a:t>
            </a:r>
            <a:r>
              <a:rPr lang="en-US" sz="1800" dirty="0">
                <a:solidFill>
                  <a:schemeClr val="bg1"/>
                </a:solidFill>
              </a:rPr>
              <a:t> with clear visualizations (heat maps, histograms, line charts).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28E488-519C-9383-C468-C646C9215645}"/>
              </a:ext>
            </a:extLst>
          </p:cNvPr>
          <p:cNvGraphicFramePr>
            <a:graphicFrameLocks noGrp="1"/>
          </p:cNvGraphicFramePr>
          <p:nvPr/>
        </p:nvGraphicFramePr>
        <p:xfrm>
          <a:off x="144379" y="4671093"/>
          <a:ext cx="1177891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70621">
                  <a:extLst>
                    <a:ext uri="{9D8B030D-6E8A-4147-A177-3AD203B41FA5}">
                      <a16:colId xmlns:a16="http://schemas.microsoft.com/office/drawing/2014/main" val="1473165012"/>
                    </a:ext>
                  </a:extLst>
                </a:gridCol>
                <a:gridCol w="6208295">
                  <a:extLst>
                    <a:ext uri="{9D8B030D-6E8A-4147-A177-3AD203B41FA5}">
                      <a16:colId xmlns:a16="http://schemas.microsoft.com/office/drawing/2014/main" val="321518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Threat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Operations and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1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Capture signatures associated with Rogue Towers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Identify areas with less secure technologies </a:t>
                      </a:r>
                      <a:r>
                        <a:rPr lang="en-US" spc="-150" dirty="0"/>
                        <a:t>(</a:t>
                      </a:r>
                      <a:r>
                        <a:rPr lang="en-US" spc="-150" dirty="0" err="1"/>
                        <a:t>2G</a:t>
                      </a:r>
                      <a:r>
                        <a:rPr lang="en-US" spc="-150" dirty="0"/>
                        <a:t> GSM &amp; </a:t>
                      </a:r>
                      <a:r>
                        <a:rPr lang="en-US" spc="-150" dirty="0" err="1"/>
                        <a:t>3G</a:t>
                      </a:r>
                      <a:r>
                        <a:rPr lang="en-US" spc="-150" dirty="0"/>
                        <a:t> UMTS)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38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Jamming – Signals are blocked, causing sudden loss of service in an area.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 of the cellular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807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Cellular change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9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Capture signatures of Cross-Border Signal Expansion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Monitor blue force digital footprint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89268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808C611-9D09-E6D6-5DC8-ADD7B969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363" b="39485"/>
          <a:stretch>
            <a:fillRect/>
          </a:stretch>
        </p:blipFill>
        <p:spPr>
          <a:xfrm>
            <a:off x="6672123" y="1068919"/>
            <a:ext cx="5341407" cy="273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067C1-E1B7-37AF-F70C-97F86895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636" y="55099"/>
            <a:ext cx="2170364" cy="3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5A92-BBAB-E21E-2D56-DA5F349A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-11393"/>
            <a:ext cx="9126199" cy="9257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Cellular DFP Dashboard used for- Ebril Iraq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3890A8-2BEB-B65A-9134-12328B231823}"/>
              </a:ext>
            </a:extLst>
          </p:cNvPr>
          <p:cNvCxnSpPr>
            <a:cxnSpLocks/>
          </p:cNvCxnSpPr>
          <p:nvPr/>
        </p:nvCxnSpPr>
        <p:spPr>
          <a:xfrm>
            <a:off x="0" y="905318"/>
            <a:ext cx="12192001" cy="293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945C0A-14A5-DF8F-402B-059710A887B5}"/>
              </a:ext>
            </a:extLst>
          </p:cNvPr>
          <p:cNvSpPr txBox="1"/>
          <p:nvPr/>
        </p:nvSpPr>
        <p:spPr>
          <a:xfrm>
            <a:off x="16026" y="943234"/>
            <a:ext cx="12159948" cy="584775"/>
          </a:xfrm>
          <a:prstGeom prst="rect">
            <a:avLst/>
          </a:prstGeom>
          <a:solidFill>
            <a:srgbClr val="0432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BLUF: ShadowView visualized Cellular data records for Digital Force Protection (DFP) overwatch leading to the identification of two cellular anomalies that occurred during a routine route on 04JAN24 from 0700Z – 1330Z.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8B468E0-5623-756F-FDDE-DD79A2063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" r="82"/>
          <a:stretch/>
        </p:blipFill>
        <p:spPr>
          <a:xfrm>
            <a:off x="3278740" y="1565633"/>
            <a:ext cx="3960782" cy="516359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3E8BC-4248-9164-E2EF-ED908CF8683E}"/>
              </a:ext>
            </a:extLst>
          </p:cNvPr>
          <p:cNvSpPr txBox="1"/>
          <p:nvPr/>
        </p:nvSpPr>
        <p:spPr>
          <a:xfrm>
            <a:off x="7749515" y="1482749"/>
            <a:ext cx="8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1</a:t>
            </a:r>
          </a:p>
        </p:txBody>
      </p:sp>
      <p:pic>
        <p:nvPicPr>
          <p:cNvPr id="10" name="Picture 9" descr="A picture containing outdoor&#10;&#10;Description automatically generated">
            <a:extLst>
              <a:ext uri="{FF2B5EF4-FFF2-40B4-BE49-F238E27FC236}">
                <a16:creationId xmlns:a16="http://schemas.microsoft.com/office/drawing/2014/main" id="{EA67556C-B8F2-735D-0C1D-63381792B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6" b="4414"/>
          <a:stretch/>
        </p:blipFill>
        <p:spPr>
          <a:xfrm>
            <a:off x="7279015" y="2075077"/>
            <a:ext cx="1949068" cy="1124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862DF-3A3C-7F60-B51D-6FC77B765B7C}"/>
              </a:ext>
            </a:extLst>
          </p:cNvPr>
          <p:cNvSpPr txBox="1"/>
          <p:nvPr/>
        </p:nvSpPr>
        <p:spPr>
          <a:xfrm>
            <a:off x="7447453" y="1799025"/>
            <a:ext cx="174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Where: Valley Terrain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56273-F379-C514-4A39-0D1F091BC81F}"/>
              </a:ext>
            </a:extLst>
          </p:cNvPr>
          <p:cNvSpPr txBox="1"/>
          <p:nvPr/>
        </p:nvSpPr>
        <p:spPr>
          <a:xfrm>
            <a:off x="9270124" y="1723395"/>
            <a:ext cx="2848303" cy="1508105"/>
          </a:xfrm>
          <a:prstGeom prst="rect">
            <a:avLst/>
          </a:prstGeom>
          <a:noFill/>
        </p:spPr>
        <p:txBody>
          <a:bodyPr wrap="square" lIns="18288" tIns="0" rIns="18288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Severity 4 Alert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5/9 cellular signature anomalies met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Time&amp;Length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40Min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0900Z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0940Z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 count Increased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in Technology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Valley ideal for digital choke point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Natural Interference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48994-DDE2-B06A-8920-60D88E138BEE}"/>
              </a:ext>
            </a:extLst>
          </p:cNvPr>
          <p:cNvSpPr txBox="1"/>
          <p:nvPr/>
        </p:nvSpPr>
        <p:spPr>
          <a:xfrm>
            <a:off x="7249354" y="3306405"/>
            <a:ext cx="4892040" cy="307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 Dashboard for Cellular Neighbor Lists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FDC6F-9F51-201D-DB56-28B0ADB3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53" y="3619850"/>
            <a:ext cx="4892040" cy="115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803D63-CE4F-E3EE-2FF5-EABAB4384202}"/>
              </a:ext>
            </a:extLst>
          </p:cNvPr>
          <p:cNvSpPr txBox="1"/>
          <p:nvPr/>
        </p:nvSpPr>
        <p:spPr>
          <a:xfrm>
            <a:off x="7592437" y="4769538"/>
            <a:ext cx="8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358ADF-89FD-0D3A-50B5-E60010535447}"/>
              </a:ext>
            </a:extLst>
          </p:cNvPr>
          <p:cNvSpPr txBox="1"/>
          <p:nvPr/>
        </p:nvSpPr>
        <p:spPr>
          <a:xfrm>
            <a:off x="7169510" y="5107396"/>
            <a:ext cx="176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Where: Urban Terrain</a:t>
            </a:r>
          </a:p>
        </p:txBody>
      </p:sp>
      <p:pic>
        <p:nvPicPr>
          <p:cNvPr id="25" name="Picture 2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F0695D0-2D00-355F-E1DD-47BE24C99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686" y="5388060"/>
            <a:ext cx="1777231" cy="11493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16437B-651A-8323-6DFA-30854985607D}"/>
              </a:ext>
            </a:extLst>
          </p:cNvPr>
          <p:cNvSpPr txBox="1"/>
          <p:nvPr/>
        </p:nvSpPr>
        <p:spPr>
          <a:xfrm>
            <a:off x="9695743" y="4792029"/>
            <a:ext cx="1727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Details: 2 hours later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19F2A-02D6-08F8-C90E-D4793C2A1C19}"/>
              </a:ext>
            </a:extLst>
          </p:cNvPr>
          <p:cNvSpPr txBox="1"/>
          <p:nvPr/>
        </p:nvSpPr>
        <p:spPr>
          <a:xfrm>
            <a:off x="9017876" y="5171090"/>
            <a:ext cx="32897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Severity 2 Alert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 9 Cellular anomaly Signatures met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&amp;Length: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32Min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1153Z – 1225Z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 count Increased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EUD was stationary in building in Urban Terrain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starts a pattern of anomalies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7E1DD7-054B-7031-1F0D-23C108F3C333}"/>
              </a:ext>
            </a:extLst>
          </p:cNvPr>
          <p:cNvSpPr txBox="1"/>
          <p:nvPr/>
        </p:nvSpPr>
        <p:spPr>
          <a:xfrm>
            <a:off x="1265190" y="1549451"/>
            <a:ext cx="697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8DFBC-A853-82A3-08C9-996187A66043}"/>
              </a:ext>
            </a:extLst>
          </p:cNvPr>
          <p:cNvSpPr txBox="1"/>
          <p:nvPr/>
        </p:nvSpPr>
        <p:spPr>
          <a:xfrm>
            <a:off x="0" y="1802277"/>
            <a:ext cx="3235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streaming NS data to the data lake  (WiFi, Bluetooth, Cellular &amp; GNSS records)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analysis was conducted after the route due to having little to no digital baseline.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events shared unexpected drops in service from LTE to GSM.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Anomaly meet specific criteria to be considered anomalous.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met the threshold to be considered a significant Cellular Anomaly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2: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identified that their was a pattern of anomalies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were relayed to operators back on the ground to take mitigating actions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104DF-52DE-0D35-7DB4-FAAF36C0F3BD}"/>
              </a:ext>
            </a:extLst>
          </p:cNvPr>
          <p:cNvSpPr/>
          <p:nvPr/>
        </p:nvSpPr>
        <p:spPr>
          <a:xfrm>
            <a:off x="7283669" y="1513490"/>
            <a:ext cx="4908331" cy="17131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22507-724A-F528-A085-B8313382E17A}"/>
              </a:ext>
            </a:extLst>
          </p:cNvPr>
          <p:cNvSpPr txBox="1"/>
          <p:nvPr/>
        </p:nvSpPr>
        <p:spPr>
          <a:xfrm>
            <a:off x="10100137" y="1476014"/>
            <a:ext cx="697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7B961-03C9-FDC0-08C0-30D88B182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240" y="271197"/>
            <a:ext cx="2143190" cy="295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58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6324-542B-3F1A-4B8F-471640F0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AB78-FD4A-5836-0C99-E447DDE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970"/>
            <a:ext cx="10151886" cy="438064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Master Dashboards Template: Cellular DFP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E2964-B72A-6102-AE38-CC7063941D51}"/>
              </a:ext>
            </a:extLst>
          </p:cNvPr>
          <p:cNvSpPr txBox="1"/>
          <p:nvPr/>
        </p:nvSpPr>
        <p:spPr>
          <a:xfrm>
            <a:off x="5540187" y="863779"/>
            <a:ext cx="6462273" cy="10772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Functions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Starting point for filtering data in the Master Template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Analysts can query by device, set time ranges, and begin shaping results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can be cloned, shared, and modified for specific analysis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7D403-7B38-3144-D3FB-11CDE329BA20}"/>
              </a:ext>
            </a:extLst>
          </p:cNvPr>
          <p:cNvSpPr txBox="1"/>
          <p:nvPr/>
        </p:nvSpPr>
        <p:spPr>
          <a:xfrm>
            <a:off x="5548723" y="2092723"/>
            <a:ext cx="6522894" cy="13234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filters for refining results in the Master Template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Narrow data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clazz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2g,3g,4g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device name,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range , &amp; signal strength GSM and UMTS (LTE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RSRP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for specific devices or access points for deeper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264C3-428C-0414-64F4-200BE1281A12}"/>
              </a:ext>
            </a:extLst>
          </p:cNvPr>
          <p:cNvSpPr txBox="1"/>
          <p:nvPr/>
        </p:nvSpPr>
        <p:spPr>
          <a:xfrm>
            <a:off x="1594022" y="648730"/>
            <a:ext cx="1853513" cy="24622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D6F51-C3C7-356E-39FB-DA8A9852F860}"/>
              </a:ext>
            </a:extLst>
          </p:cNvPr>
          <p:cNvSpPr txBox="1"/>
          <p:nvPr/>
        </p:nvSpPr>
        <p:spPr>
          <a:xfrm>
            <a:off x="1604319" y="1894703"/>
            <a:ext cx="1853513" cy="24622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7613E5-7F05-C2E8-F538-99B24D264FBE}"/>
              </a:ext>
            </a:extLst>
          </p:cNvPr>
          <p:cNvSpPr txBox="1"/>
          <p:nvPr/>
        </p:nvSpPr>
        <p:spPr>
          <a:xfrm>
            <a:off x="5572201" y="3353168"/>
            <a:ext cx="6537836" cy="15696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 URLs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predefined field maps in both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SVIEW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cellular fields all technologies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Kibana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(Sheets View &amp; Discover)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Enables data exploration without rebuilding filters or re-selecting fields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Handbook link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explaining how to modify visualizations and explain DFP purpose.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35F7D-258F-5BAF-74D0-36D85E8CA016}"/>
              </a:ext>
            </a:extLst>
          </p:cNvPr>
          <p:cNvSpPr txBox="1"/>
          <p:nvPr/>
        </p:nvSpPr>
        <p:spPr>
          <a:xfrm>
            <a:off x="5581915" y="5093199"/>
            <a:ext cx="6505069" cy="1077218"/>
          </a:xfrm>
          <a:prstGeom prst="rect">
            <a:avLst/>
          </a:prstGeom>
          <a:noFill/>
          <a:ln>
            <a:solidFill>
              <a:srgbClr val="33CCCC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 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–Identifies the end users cellular technologies as well as a heat map of those technologies and than identifies the serving cell vs the neighboring cell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4071FB-B4D9-6AD5-0AED-65E4426B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460"/>
          <a:stretch>
            <a:fillRect/>
          </a:stretch>
        </p:blipFill>
        <p:spPr>
          <a:xfrm>
            <a:off x="222158" y="3642990"/>
            <a:ext cx="1467157" cy="8147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07ACFF-F0F8-C2CE-84D0-B9EA7C22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001" r="44030" b="1"/>
          <a:stretch>
            <a:fillRect/>
          </a:stretch>
        </p:blipFill>
        <p:spPr>
          <a:xfrm>
            <a:off x="1903178" y="3621965"/>
            <a:ext cx="1386703" cy="8357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7453792-7BFB-6ED6-7305-E43BDE0D9247}"/>
              </a:ext>
            </a:extLst>
          </p:cNvPr>
          <p:cNvSpPr/>
          <p:nvPr/>
        </p:nvSpPr>
        <p:spPr>
          <a:xfrm>
            <a:off x="91768" y="3347853"/>
            <a:ext cx="5307724" cy="11519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1DE3AD-1CC4-1034-22D7-554E782BAE3D}"/>
              </a:ext>
            </a:extLst>
          </p:cNvPr>
          <p:cNvSpPr txBox="1"/>
          <p:nvPr/>
        </p:nvSpPr>
        <p:spPr>
          <a:xfrm>
            <a:off x="1585727" y="3052386"/>
            <a:ext cx="1853513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Pivot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5C85E-3577-2C86-C95B-382530084FAE}"/>
              </a:ext>
            </a:extLst>
          </p:cNvPr>
          <p:cNvSpPr txBox="1"/>
          <p:nvPr/>
        </p:nvSpPr>
        <p:spPr>
          <a:xfrm>
            <a:off x="1646360" y="4627392"/>
            <a:ext cx="1853513" cy="246221"/>
          </a:xfrm>
          <a:prstGeom prst="rect">
            <a:avLst/>
          </a:prstGeom>
          <a:solidFill>
            <a:srgbClr val="33CCCC"/>
          </a:solidFill>
          <a:ln>
            <a:solidFill>
              <a:srgbClr val="33CCCC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0806-20C8-CBF3-36E9-ED50E0D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0" y="914981"/>
            <a:ext cx="5298739" cy="906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32193-1E11-268B-3572-76A1C7286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2" y="3374131"/>
            <a:ext cx="5263563" cy="259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1B628A-5533-A46B-0E14-361CDD182D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r="-702" b="34725"/>
          <a:stretch>
            <a:fillRect/>
          </a:stretch>
        </p:blipFill>
        <p:spPr>
          <a:xfrm>
            <a:off x="660826" y="4947204"/>
            <a:ext cx="4226219" cy="183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A0B8A-1BA2-5A56-5F5C-4AAA8AFC5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02" y="2211935"/>
            <a:ext cx="5044773" cy="74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76835-82AE-B458-8675-0AB4DF5F5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664" y="3636675"/>
            <a:ext cx="1512414" cy="805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93F56-BE07-4800-8177-A3366CA65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734" y="128790"/>
            <a:ext cx="2143190" cy="295096"/>
          </a:xfrm>
          <a:prstGeom prst="rect">
            <a:avLst/>
          </a:prstGeom>
          <a:ln>
            <a:solidFill>
              <a:sysClr val="window" lastClr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2434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5166-1032-ABC7-FC05-FF1185DC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ECB6-6F16-8617-B7EE-4DAFA956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7" y="142407"/>
            <a:ext cx="9499814" cy="43806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Master Dashboards Template: Cellular DFP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FF62F-B52F-D24B-58F1-1703EE2A086E}"/>
              </a:ext>
            </a:extLst>
          </p:cNvPr>
          <p:cNvSpPr txBox="1"/>
          <p:nvPr/>
        </p:nvSpPr>
        <p:spPr>
          <a:xfrm>
            <a:off x="5269043" y="1309137"/>
            <a:ext cx="646076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Device Status Graphs- current end users- </a:t>
            </a:r>
            <a:r>
              <a:rPr lang="en-US" sz="1600" b="1" dirty="0" err="1">
                <a:solidFill>
                  <a:schemeClr val="bg1"/>
                </a:solidFill>
              </a:rPr>
              <a:t>deviceNames</a:t>
            </a:r>
            <a:r>
              <a:rPr lang="en-US" sz="1600" b="1" dirty="0">
                <a:solidFill>
                  <a:schemeClr val="bg1"/>
                </a:solidFill>
              </a:rPr>
              <a:t> activity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Device Heat Map: </a:t>
            </a:r>
            <a:r>
              <a:rPr lang="en-US" sz="1600" dirty="0">
                <a:solidFill>
                  <a:schemeClr val="bg1"/>
                </a:solidFill>
              </a:rPr>
              <a:t>Displays criteria filtered end users in the dashboard, great tool for operations pre-check devices are operational.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Devices in AOI Metric Display</a:t>
            </a:r>
            <a:r>
              <a:rPr lang="en-US" sz="1600" dirty="0">
                <a:solidFill>
                  <a:schemeClr val="bg1"/>
                </a:solidFill>
              </a:rPr>
              <a:t> – Shows the total number of end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Service Drop Detection Histogram</a:t>
            </a:r>
            <a:r>
              <a:rPr lang="en-US" sz="1600" dirty="0">
                <a:solidFill>
                  <a:schemeClr val="bg1"/>
                </a:solidFill>
              </a:rPr>
              <a:t>–IDs gaps in records or service that may indicate anomalies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0A631-30F4-44B2-40B7-7E8CA1739239}"/>
              </a:ext>
            </a:extLst>
          </p:cNvPr>
          <p:cNvSpPr txBox="1"/>
          <p:nvPr/>
        </p:nvSpPr>
        <p:spPr>
          <a:xfrm>
            <a:off x="1291883" y="726078"/>
            <a:ext cx="2431294" cy="24622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Device Status Graphs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756B-1481-E5FA-C62A-E1EB06C980FF}"/>
              </a:ext>
            </a:extLst>
          </p:cNvPr>
          <p:cNvSpPr txBox="1"/>
          <p:nvPr/>
        </p:nvSpPr>
        <p:spPr>
          <a:xfrm>
            <a:off x="5134131" y="3675621"/>
            <a:ext cx="6647514" cy="23083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Cellular Tower Measurements </a:t>
            </a:r>
            <a:r>
              <a:rPr lang="en-US" sz="1600" dirty="0">
                <a:solidFill>
                  <a:schemeClr val="bg1"/>
                </a:solidFill>
              </a:rPr>
              <a:t>– Used to ID anomalous cell tower activity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Neighbor List Histogram)</a:t>
            </a:r>
            <a:r>
              <a:rPr lang="en-US" sz="1600" dirty="0">
                <a:solidFill>
                  <a:schemeClr val="bg1"/>
                </a:solidFill>
              </a:rPr>
              <a:t> – Shows serving vs. neighbor cells; normally equal (red/green), anomalies if only red or green.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Signal Strength Line Chart</a:t>
            </a:r>
            <a:r>
              <a:rPr lang="en-US" sz="1600" dirty="0">
                <a:solidFill>
                  <a:schemeClr val="bg1"/>
                </a:solidFill>
              </a:rPr>
              <a:t> – Compares serving cell vs. neighbor cell; serving cell should usually be stronger.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Rolling TAC/LAC Chart</a:t>
            </a:r>
            <a:r>
              <a:rPr lang="en-US" sz="1600" dirty="0">
                <a:solidFill>
                  <a:schemeClr val="bg1"/>
                </a:solidFill>
              </a:rPr>
              <a:t> – Detects anomalies when rapidly changing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MCC/MNC Histogram</a:t>
            </a:r>
            <a:r>
              <a:rPr lang="en-US" sz="1600" dirty="0">
                <a:solidFill>
                  <a:schemeClr val="bg1"/>
                </a:solidFill>
              </a:rPr>
              <a:t> – Identifies country and carrier codes; only the expected MCC (country code) should appear.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D04D6-E4BA-707E-C9B6-163C8CD96B74}"/>
              </a:ext>
            </a:extLst>
          </p:cNvPr>
          <p:cNvSpPr txBox="1"/>
          <p:nvPr/>
        </p:nvSpPr>
        <p:spPr>
          <a:xfrm>
            <a:off x="513413" y="2597890"/>
            <a:ext cx="3978399" cy="246221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Cellular Tower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FCF8B-AC56-075B-919C-B4A87E62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8" y="1015677"/>
            <a:ext cx="4301289" cy="1577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D480E-9447-DFA5-4D2D-7E78AE1A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" y="2940899"/>
            <a:ext cx="4641055" cy="1631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AB412-E8B0-2AB6-AA06-D0178D84F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0" y="4659040"/>
            <a:ext cx="4650205" cy="1668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EB6AE-949A-1DB8-806F-C621624FC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850" y="134911"/>
            <a:ext cx="2143190" cy="295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0925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c875825-225e-4c32-8f86-08d42c72dc7b}" enabled="1" method="Standard" siteId="{10c03704-27c3-4ea1-8c2b-2d9417d7ae5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1351</Words>
  <Application>Microsoft Office PowerPoint</Application>
  <PresentationFormat>Widescreen</PresentationFormat>
  <Paragraphs>109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1_Office Theme</vt:lpstr>
      <vt:lpstr>2_Office Theme</vt:lpstr>
      <vt:lpstr>Master Dashboards Template: Cellular DFP  </vt:lpstr>
      <vt:lpstr>Cellular DFP Dashboard used for- Ebril Iraq</vt:lpstr>
      <vt:lpstr>Master Dashboards Template: Cellular DFP</vt:lpstr>
      <vt:lpstr>Master Dashboards Template: Cellular DFP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Suzie Eidbo</dc:creator>
  <cp:lastModifiedBy>Suzie Eidbo</cp:lastModifiedBy>
  <cp:revision>2</cp:revision>
  <dcterms:created xsi:type="dcterms:W3CDTF">2025-09-03T14:28:01Z</dcterms:created>
  <dcterms:modified xsi:type="dcterms:W3CDTF">2025-09-03T14:42:13Z</dcterms:modified>
</cp:coreProperties>
</file>